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57" r:id="rId15"/>
    <p:sldId id="271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2"/>
    <p:restoredTop sz="95680"/>
  </p:normalViewPr>
  <p:slideViewPr>
    <p:cSldViewPr snapToGrid="0" snapToObjects="1">
      <p:cViewPr>
        <p:scale>
          <a:sx n="100" d="100"/>
          <a:sy n="100" d="100"/>
        </p:scale>
        <p:origin x="1000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4.tif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87D62-5A72-9AE2-C248-E70750A8C4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C6C4DB-3826-844C-64A1-DDCBEBAC40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00596-217B-6B3A-4F2B-DFA7D1E6C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03.06.22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0FB47-A1AD-983C-A411-920DDF339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4A9B1-ADB6-0F7A-F5DD-724D46E8F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6037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46334-D06B-5268-58DE-206432779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E8AF45-849E-7C28-B434-516A993A29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BD694-7C3F-5EB9-F98D-6BDA9542B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03.06.22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915D2-43EF-67E5-6D87-79F53BEE2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219CB-62FD-8240-1C76-037A7F894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46476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F7CEA3-547F-8ACB-7132-763DF6333E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775475-AC51-4F13-475F-1C7E30E530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DFCD2D-7058-8177-BF9D-8C21804A3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03.06.22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D6341-C136-49E1-711D-C5F8B6A68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929A3-4B62-3D21-FB48-6B986E351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91535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18409-0A5C-16EE-38AB-86A088A67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29829-835E-AF0C-1ACB-DC28713C2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F264BD-5B18-0B63-D7A1-6890FBF48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03.06.22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D3E36-412B-9E7A-E733-4507D991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886E3D-A297-698E-74EC-93107ABA4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3647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12B8C-2879-484C-7962-E0B52B5D4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41F692-44DC-2048-5B73-F941ADFAB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8004D-5116-4C7D-8E8F-28F8ABE4B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03.06.22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773283-F28F-3259-AD75-7DFC7D7DA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781CA-21D5-3C3D-DB2A-7DA765A39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34463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8D08E-BA6A-83C0-3849-BB9194A66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33DDA-EE47-B098-834E-7ADFC58F92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EAC910-6CFC-FE28-3380-9364F8CB0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D63D55-6C6B-505E-C7D8-6E4564BE5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03.06.22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E5D5E8-FC91-30CE-4A01-CD10DC53E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49426B-E24F-9196-DF26-1188B6EA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81694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63F27-16E8-8601-C16D-D4D34EFC5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7F0BC9-059E-D1A9-C50B-15FA19FBF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AC366D-1017-130F-79E7-1596B4AE9D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B1010F-032F-B240-D662-1E6B4DDC72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10225F-7F7F-4057-B83C-209F68EC23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1E99FC-3209-5351-ED7A-DABCC4792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03.06.22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614690-4E70-D638-6EE1-7747EA502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6F9107-3EFC-5C88-1B41-A48D27071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8464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05B84-5D4C-716C-E3D6-B7750BBCB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92C387-B5BF-8408-9BB2-83E4C2EB1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03.06.22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317E20-2526-3E67-42F0-EC642F3A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B6861D-3B95-EF3A-DF34-A17E075F6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9157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173D66-59F8-D7EA-9403-E090236C0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03.06.22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CEAC49-D60A-FB82-2BE6-DAEB9B644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533909-EBD1-92B4-A287-9B0F53C91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00754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EBFAF-0D57-A9C4-8800-E78A4140D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0FA24-6C27-0DCA-A613-CBA135089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029C14-9D41-639C-F4FE-28B3FFAE47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14F4D9-CD4A-0A7A-C9F3-370F2832F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03.06.22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3BF15A-4F4A-3832-099A-9DA02EE94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32D808-74A2-117D-5B2C-091BBC788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31208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A865F-E929-2594-3E3C-2EB7B70B8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4B7B29-C8BC-364B-AA88-D73B60BFE1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DC7F56-48DD-4C47-E517-41649470B8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92C82D-26BF-14A4-A87F-49E4C8A8E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33A-92B4-224A-95A6-666E0FD7E92A}" type="datetimeFigureOut">
              <a:rPr lang="en-DE" smtClean="0"/>
              <a:t>03.06.22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13AE44-F4AF-1CFE-1CDD-6C3D8909F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151F75-330C-BCB4-DD98-4DB01388C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53867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2DAFF4-0000-A191-0948-6E90B4E99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C789BC-4526-CDAB-B95E-921CAF24DF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66698-6698-0503-9738-65F824C48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D533A-92B4-224A-95A6-666E0FD7E92A}" type="datetimeFigureOut">
              <a:rPr lang="en-DE" smtClean="0"/>
              <a:t>03.06.22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EF900E-2913-B35E-0C90-A81E5E78E9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3C6C9-692A-FB1E-771E-EBE709AADD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EEDC1-1F2C-4E44-B50E-D0362AA451B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0776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package" Target="../embeddings/Microsoft_Word_Document.docx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package" Target="../embeddings/Microsoft_Word_Document2.docx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.docx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package" Target="../embeddings/Microsoft_Word_Document4.docx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package" Target="../embeddings/Microsoft_Word_Document5.docx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package" Target="../embeddings/Microsoft_Word_Document6.docx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3C4F4-8276-89B4-80EF-6B1BE8F0B3A7}"/>
              </a:ext>
            </a:extLst>
          </p:cNvPr>
          <p:cNvSpPr txBox="1"/>
          <p:nvPr/>
        </p:nvSpPr>
        <p:spPr>
          <a:xfrm>
            <a:off x="9025113" y="1977750"/>
            <a:ext cx="25188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Variant-level phenotypes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E9BEF6-60AA-B3BA-B3E8-16792FE63360}"/>
              </a:ext>
            </a:extLst>
          </p:cNvPr>
          <p:cNvSpPr txBox="1"/>
          <p:nvPr/>
        </p:nvSpPr>
        <p:spPr>
          <a:xfrm>
            <a:off x="202499" y="3963311"/>
            <a:ext cx="33441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structural similarity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887195-2D60-CCD2-E1E6-FA8054795816}"/>
              </a:ext>
            </a:extLst>
          </p:cNvPr>
          <p:cNvSpPr txBox="1"/>
          <p:nvPr/>
        </p:nvSpPr>
        <p:spPr>
          <a:xfrm>
            <a:off x="8535279" y="3963311"/>
            <a:ext cx="349890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phenotypic similarity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2CCA9-36EA-0439-F8AB-EC0C096A252F}"/>
              </a:ext>
            </a:extLst>
          </p:cNvPr>
          <p:cNvSpPr txBox="1"/>
          <p:nvPr/>
        </p:nvSpPr>
        <p:spPr>
          <a:xfrm>
            <a:off x="2090627" y="2972710"/>
            <a:ext cx="1210016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RBF kernel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C1CEAD-0365-CDA3-C4EA-55ED96D389B5}"/>
              </a:ext>
            </a:extLst>
          </p:cNvPr>
          <p:cNvSpPr txBox="1"/>
          <p:nvPr/>
        </p:nvSpPr>
        <p:spPr>
          <a:xfrm>
            <a:off x="10504931" y="2972525"/>
            <a:ext cx="1271048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HPO kernel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7622A9-37BF-99D1-8D90-C0B980C83D54}"/>
              </a:ext>
            </a:extLst>
          </p:cNvPr>
          <p:cNvSpPr txBox="1"/>
          <p:nvPr/>
        </p:nvSpPr>
        <p:spPr>
          <a:xfrm>
            <a:off x="6425652" y="2970530"/>
            <a:ext cx="1156374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110720-5A17-61B5-62EA-E6E4758DE150}"/>
              </a:ext>
            </a:extLst>
          </p:cNvPr>
          <p:cNvSpPr txBox="1"/>
          <p:nvPr/>
        </p:nvSpPr>
        <p:spPr>
          <a:xfrm>
            <a:off x="5382680" y="1977564"/>
            <a:ext cx="164230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Distance matrix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4EA5C3-099A-4029-310F-80C5B2309EF5}"/>
              </a:ext>
            </a:extLst>
          </p:cNvPr>
          <p:cNvSpPr txBox="1"/>
          <p:nvPr/>
        </p:nvSpPr>
        <p:spPr>
          <a:xfrm>
            <a:off x="4546906" y="3963310"/>
            <a:ext cx="331385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Hierarchy and task-wise similarity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16D42B43-E70D-C4DB-0B70-57541274E431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1068624" y="3157375"/>
            <a:ext cx="1611870" cy="1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95BEECC-38AD-6F96-71B0-00F8120C5586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747792" y="-558987"/>
            <a:ext cx="992780" cy="4080693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3CF986A9-32C9-88C4-0049-98F924E8047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16200000" flipH="1">
            <a:off x="9476517" y="3155094"/>
            <a:ext cx="1616229" cy="20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3260468-3379-C860-5F03-C6909799A8CD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5400000">
            <a:off x="5395628" y="3155103"/>
            <a:ext cx="1616414" cy="1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3E7EADC-1B22-F493-FB93-5A8597DEEACB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3516707" y="2162230"/>
            <a:ext cx="1865973" cy="454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A85D6D6B-8CDF-C39E-5A28-C07C26A62236}"/>
              </a:ext>
            </a:extLst>
          </p:cNvPr>
          <p:cNvCxnSpPr>
            <a:cxnSpLocks/>
            <a:stCxn id="7" idx="2"/>
            <a:endCxn id="66" idx="1"/>
          </p:cNvCxnSpPr>
          <p:nvPr/>
        </p:nvCxnSpPr>
        <p:spPr>
          <a:xfrm rot="16200000" flipH="1">
            <a:off x="2654259" y="3552944"/>
            <a:ext cx="736626" cy="2296024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497E012C-2E01-289A-4729-6A538EF8069A}"/>
              </a:ext>
            </a:extLst>
          </p:cNvPr>
          <p:cNvCxnSpPr>
            <a:cxnSpLocks/>
            <a:stCxn id="8" idx="2"/>
            <a:endCxn id="66" idx="3"/>
          </p:cNvCxnSpPr>
          <p:nvPr/>
        </p:nvCxnSpPr>
        <p:spPr>
          <a:xfrm rot="5400000">
            <a:off x="8892595" y="3677131"/>
            <a:ext cx="736626" cy="2047651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C7E98A4-AE6A-AA64-F13F-0CA46003392E}"/>
              </a:ext>
            </a:extLst>
          </p:cNvPr>
          <p:cNvSpPr txBox="1"/>
          <p:nvPr/>
        </p:nvSpPr>
        <p:spPr>
          <a:xfrm>
            <a:off x="4170584" y="4746103"/>
            <a:ext cx="406649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Multi-task multi-kernel learning (MTMKL)</a:t>
            </a:r>
          </a:p>
          <a:p>
            <a:pPr algn="ctr"/>
            <a:r>
              <a:rPr lang="en-DE" dirty="0"/>
              <a:t>C-SVM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CF9EBA3-9C5D-6C1F-B748-7F1D8E4C70D1}"/>
              </a:ext>
            </a:extLst>
          </p:cNvPr>
          <p:cNvCxnSpPr>
            <a:cxnSpLocks/>
            <a:stCxn id="13" idx="2"/>
            <a:endCxn id="66" idx="0"/>
          </p:cNvCxnSpPr>
          <p:nvPr/>
        </p:nvCxnSpPr>
        <p:spPr>
          <a:xfrm flipH="1">
            <a:off x="6203833" y="4332642"/>
            <a:ext cx="1" cy="4134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F6595A5-6B9E-2180-9123-D4A7742AFCE6}"/>
              </a:ext>
            </a:extLst>
          </p:cNvPr>
          <p:cNvCxnSpPr>
            <a:cxnSpLocks/>
            <a:stCxn id="66" idx="2"/>
            <a:endCxn id="87" idx="0"/>
          </p:cNvCxnSpPr>
          <p:nvPr/>
        </p:nvCxnSpPr>
        <p:spPr>
          <a:xfrm>
            <a:off x="6203833" y="5392434"/>
            <a:ext cx="0" cy="41346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7E1F39A-E699-C737-69B8-142B45A51E46}"/>
              </a:ext>
            </a:extLst>
          </p:cNvPr>
          <p:cNvSpPr txBox="1"/>
          <p:nvPr/>
        </p:nvSpPr>
        <p:spPr>
          <a:xfrm>
            <a:off x="5156591" y="5805894"/>
            <a:ext cx="209448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Prediction: GOF/LOF</a:t>
            </a:r>
          </a:p>
        </p:txBody>
      </p:sp>
    </p:spTree>
    <p:extLst>
      <p:ext uri="{BB962C8B-B14F-4D97-AF65-F5344CB8AC3E}">
        <p14:creationId xmlns:p14="http://schemas.microsoft.com/office/powerpoint/2010/main" val="4263419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E4A02D52-805A-774E-8B8B-2F652FD5B7CB}"/>
              </a:ext>
            </a:extLst>
          </p:cNvPr>
          <p:cNvSpPr txBox="1"/>
          <p:nvPr/>
        </p:nvSpPr>
        <p:spPr>
          <a:xfrm>
            <a:off x="342920" y="333126"/>
            <a:ext cx="702710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3000" dirty="0"/>
              <a:t>Interpretability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3DABBE9-17B8-B163-77ED-7043EB6F845B}"/>
                  </a:ext>
                </a:extLst>
              </p:cNvPr>
              <p:cNvSpPr txBox="1"/>
              <p:nvPr/>
            </p:nvSpPr>
            <p:spPr>
              <a:xfrm>
                <a:off x="342920" y="1145412"/>
                <a:ext cx="6926894" cy="42155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DE" dirty="0"/>
                  <a:t>Weights:</a:t>
                </a:r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DE" dirty="0"/>
                  <a:t>Local weights used to compute </a:t>
                </a:r>
                <a14:m>
                  <m:oMath xmlns:m="http://schemas.openxmlformats.org/officeDocument/2006/math">
                    <m:r>
                      <a:rPr lang="en-DE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𝑙𝑒𝑎𝑣𝑒𝑠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as implicit genotype-phenotype correlations.</a:t>
                </a:r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DE" dirty="0"/>
                  <a:t>Weights for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</m:acc>
                    <m:r>
                      <a:rPr lang="de-DE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DE" dirty="0"/>
                  <a:t> show latent similarity between tasks (which channels ‘learn well’ together).</a:t>
                </a:r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endParaRPr lang="en-DE" dirty="0"/>
              </a:p>
              <a:p>
                <a:pPr>
                  <a:lnSpc>
                    <a:spcPct val="150000"/>
                  </a:lnSpc>
                </a:pPr>
                <a:r>
                  <a:rPr lang="en-DE" dirty="0"/>
                  <a:t>Decisions:</a:t>
                </a:r>
              </a:p>
              <a:p>
                <a:pPr marL="285750" indent="-285750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en-DE" dirty="0"/>
                  <a:t>MTMKL-SVM is a strong black box model.</a:t>
                </a:r>
              </a:p>
              <a:p>
                <a:pPr marL="285750" indent="-285750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en-DE" dirty="0"/>
                  <a:t>Feature correlation.</a:t>
                </a:r>
              </a:p>
              <a:p>
                <a:pPr marL="285750" indent="-285750">
                  <a:lnSpc>
                    <a:spcPct val="150000"/>
                  </a:lnSpc>
                  <a:buFont typeface="Wingdings" pitchFamily="2" charset="2"/>
                  <a:buChar char="Ø"/>
                </a:pPr>
                <a:r>
                  <a:rPr lang="en-DE" dirty="0"/>
                  <a:t>Model-agnostic methods (Shapley values).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3DABBE9-17B8-B163-77ED-7043EB6F84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920" y="1145412"/>
                <a:ext cx="6926894" cy="4215513"/>
              </a:xfrm>
              <a:prstGeom prst="rect">
                <a:avLst/>
              </a:prstGeom>
              <a:blipFill>
                <a:blip r:embed="rId2"/>
                <a:stretch>
                  <a:fillRect l="-548" b="-180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67D9D9FC-4350-4447-9FE2-81552DA0D2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149" t="11255" r="8437" b="58269"/>
          <a:stretch/>
        </p:blipFill>
        <p:spPr>
          <a:xfrm>
            <a:off x="8471372" y="3294801"/>
            <a:ext cx="3080825" cy="309842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14DB729-351E-9225-906F-CEC3BE9D82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208" t="11788" r="70718" b="57736"/>
          <a:stretch/>
        </p:blipFill>
        <p:spPr>
          <a:xfrm>
            <a:off x="8471372" y="333126"/>
            <a:ext cx="3175827" cy="3098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016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93EA3D56-403E-A54A-9C6A-AE384B2E378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1838325"/>
          <a:ext cx="9375775" cy="327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864600" imgH="3098800" progId="Word.Document.12">
                  <p:embed/>
                </p:oleObj>
              </mc:Choice>
              <mc:Fallback>
                <p:oleObj name="Document" r:id="rId2" imgW="8864600" imgH="3098800" progId="Word.Document.12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93EA3D56-403E-A54A-9C6A-AE384B2E378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1838325"/>
                        <a:ext cx="9375775" cy="3279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0C264168-918C-4A8D-BAD2-3822A9ACE4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3044" y="685800"/>
            <a:ext cx="5486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518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264168-918C-4A8D-BAD2-3822A9ACE4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633044" y="685800"/>
            <a:ext cx="5486400" cy="5486400"/>
          </a:xfrm>
          <a:prstGeom prst="rect">
            <a:avLst/>
          </a:prstGeo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575CCFB-BD43-8B22-603B-F4D3F62040E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1838325"/>
          <a:ext cx="9375775" cy="327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864600" imgH="3098800" progId="Word.Document.12">
                  <p:embed/>
                </p:oleObj>
              </mc:Choice>
              <mc:Fallback>
                <p:oleObj name="Document" r:id="rId3" imgW="8864600" imgH="3098800" progId="Word.Documen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8575CCFB-BD43-8B22-603B-F4D3F62040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1838325"/>
                        <a:ext cx="9375775" cy="3279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757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00BF90-4CC8-58E1-2C3F-41FF460DF5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989" b="14972"/>
          <a:stretch/>
        </p:blipFill>
        <p:spPr>
          <a:xfrm>
            <a:off x="692046" y="549844"/>
            <a:ext cx="10807908" cy="575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478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CBE51BE5-3430-9443-AA25-E27438A545A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839788"/>
          <a:ext cx="10237788" cy="5178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864600" imgH="4483100" progId="Word.Document.12">
                  <p:embed/>
                </p:oleObj>
              </mc:Choice>
              <mc:Fallback>
                <p:oleObj name="Document" r:id="rId2" imgW="8864600" imgH="4483100" progId="Word.Documen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CBE51BE5-3430-9443-AA25-E27438A545A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839788"/>
                        <a:ext cx="10237788" cy="5178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F59D9295-04A5-3E36-642E-3E66698E8B7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565" r="20565"/>
          <a:stretch/>
        </p:blipFill>
        <p:spPr>
          <a:xfrm>
            <a:off x="8184629" y="-1"/>
            <a:ext cx="30280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951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9D9295-04A5-3E36-642E-3E66698E8B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565" r="20565"/>
          <a:stretch/>
        </p:blipFill>
        <p:spPr>
          <a:xfrm>
            <a:off x="8184629" y="-1"/>
            <a:ext cx="3028014" cy="6858000"/>
          </a:xfrm>
          <a:prstGeom prst="rect">
            <a:avLst/>
          </a:prstGeo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83ABD79-A9B2-A2B4-1E0E-90EE8AD466A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7817212"/>
              </p:ext>
            </p:extLst>
          </p:nvPr>
        </p:nvGraphicFramePr>
        <p:xfrm>
          <a:off x="0" y="839788"/>
          <a:ext cx="10237788" cy="5178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8864600" imgH="4483100" progId="Word.Document.12">
                  <p:embed/>
                </p:oleObj>
              </mc:Choice>
              <mc:Fallback>
                <p:oleObj name="Document" r:id="rId3" imgW="8864600" imgH="4483100" progId="Word.Documen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783ABD79-A9B2-A2B4-1E0E-90EE8AD466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839788"/>
                        <a:ext cx="10237788" cy="5178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65923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23F6918-4A3A-8646-903F-DB71027C80E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1234571"/>
          <a:ext cx="10242000" cy="43888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864600" imgH="3797300" progId="Word.Document.12">
                  <p:embed/>
                </p:oleObj>
              </mc:Choice>
              <mc:Fallback>
                <p:oleObj name="Document" r:id="rId2" imgW="8864600" imgH="3797300" progId="Word.Documen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E23F6918-4A3A-8646-903F-DB71027C80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1234571"/>
                        <a:ext cx="10242000" cy="438885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1165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1C004EFD-C0DB-804D-B5E8-649F26D94E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16592" y="3546986"/>
          <a:ext cx="8358816" cy="31225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978900" imgH="3352800" progId="Word.Document.12">
                  <p:embed/>
                </p:oleObj>
              </mc:Choice>
              <mc:Fallback>
                <p:oleObj name="Document" r:id="rId2" imgW="8978900" imgH="3352800" progId="Word.Documen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1C004EFD-C0DB-804D-B5E8-649F26D94E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16592" y="3546986"/>
                        <a:ext cx="8358816" cy="312258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04AC2FA1-C969-2F88-BF0E-9E74DAAEABD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833" b="21908"/>
          <a:stretch/>
        </p:blipFill>
        <p:spPr>
          <a:xfrm>
            <a:off x="2811470" y="105556"/>
            <a:ext cx="8013845" cy="344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711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1C004EFD-C0DB-804D-B5E8-649F26D94E9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7113" y="1682750"/>
          <a:ext cx="10137775" cy="3490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9105900" imgH="3136900" progId="Word.Document.12">
                  <p:embed/>
                </p:oleObj>
              </mc:Choice>
              <mc:Fallback>
                <p:oleObj name="Document" r:id="rId2" imgW="9105900" imgH="3136900" progId="Word.Documen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1C004EFD-C0DB-804D-B5E8-649F26D94E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27113" y="1682750"/>
                        <a:ext cx="10137775" cy="349091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55188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7932C0-AE77-48AD-89D2-39C6ECD5FA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567"/>
          <a:stretch/>
        </p:blipFill>
        <p:spPr>
          <a:xfrm>
            <a:off x="1481825" y="230209"/>
            <a:ext cx="9228350" cy="6397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098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E9BEF6-60AA-B3BA-B3E8-16792FE63360}"/>
              </a:ext>
            </a:extLst>
          </p:cNvPr>
          <p:cNvSpPr txBox="1"/>
          <p:nvPr/>
        </p:nvSpPr>
        <p:spPr>
          <a:xfrm>
            <a:off x="202499" y="3963311"/>
            <a:ext cx="33441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structural similarity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2CCA9-36EA-0439-F8AB-EC0C096A252F}"/>
              </a:ext>
            </a:extLst>
          </p:cNvPr>
          <p:cNvSpPr txBox="1"/>
          <p:nvPr/>
        </p:nvSpPr>
        <p:spPr>
          <a:xfrm>
            <a:off x="2090627" y="2972710"/>
            <a:ext cx="1210016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RBF kernel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16D42B43-E70D-C4DB-0B70-57541274E431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1068624" y="3157375"/>
            <a:ext cx="1611870" cy="1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1338A34E-E397-5B91-EADD-2972C53134B2}"/>
              </a:ext>
            </a:extLst>
          </p:cNvPr>
          <p:cNvSpPr/>
          <p:nvPr/>
        </p:nvSpPr>
        <p:spPr>
          <a:xfrm>
            <a:off x="4241671" y="1841160"/>
            <a:ext cx="3924328" cy="3175679"/>
          </a:xfrm>
          <a:prstGeom prst="wedgeRectCallout">
            <a:avLst>
              <a:gd name="adj1" fmla="val -67898"/>
              <a:gd name="adj2" fmla="val -39249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Amino acid physicochemical properties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Radicality of exchange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Accessible surface area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Local disorder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Secondary structure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Protein-protein binding sites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Functional domains and motifs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Relative sequence position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Sequence position on family alignment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Transmembrane topology</a:t>
            </a:r>
          </a:p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Paralog and ortholog conservation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32AE0E4-D211-E71F-A1FD-4A25AD576A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98" b="4871"/>
          <a:stretch/>
        </p:blipFill>
        <p:spPr>
          <a:xfrm>
            <a:off x="8801022" y="282687"/>
            <a:ext cx="2653168" cy="3038199"/>
          </a:xfrm>
          <a:prstGeom prst="rect">
            <a:avLst/>
          </a:prstGeom>
        </p:spPr>
      </p:pic>
      <p:pic>
        <p:nvPicPr>
          <p:cNvPr id="4098" name="Picture 2" descr="BLOSUM - Wikipedia">
            <a:extLst>
              <a:ext uri="{FF2B5EF4-FFF2-40B4-BE49-F238E27FC236}">
                <a16:creationId xmlns:a16="http://schemas.microsoft.com/office/drawing/2014/main" id="{57CE899F-0A05-58DF-9A77-15E9324B72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8637" y="2868557"/>
            <a:ext cx="3677938" cy="2148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8F517E20-63EA-E81E-4413-56D9A712D3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4577" y="5085699"/>
            <a:ext cx="4817423" cy="174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7258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BFA4EB-64E2-1FCC-266F-D8482DD49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44625"/>
            <a:ext cx="5291666" cy="39687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9B1C4E-A636-B5F9-EF6B-8A821EE7C5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1444625"/>
            <a:ext cx="5291667" cy="3968750"/>
          </a:xfrm>
          <a:prstGeom prst="rect">
            <a:avLst/>
          </a:prstGeom>
        </p:spPr>
      </p:pic>
      <p:sp>
        <p:nvSpPr>
          <p:cNvPr id="7" name="Left Brace 6">
            <a:extLst>
              <a:ext uri="{FF2B5EF4-FFF2-40B4-BE49-F238E27FC236}">
                <a16:creationId xmlns:a16="http://schemas.microsoft.com/office/drawing/2014/main" id="{DD200737-A045-4EA9-9137-5808C699943F}"/>
              </a:ext>
            </a:extLst>
          </p:cNvPr>
          <p:cNvSpPr/>
          <p:nvPr/>
        </p:nvSpPr>
        <p:spPr>
          <a:xfrm rot="5400000">
            <a:off x="2846904" y="779072"/>
            <a:ext cx="155448" cy="1175657"/>
          </a:xfrm>
          <a:prstGeom prst="leftBrac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00316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E9BEF6-60AA-B3BA-B3E8-16792FE63360}"/>
              </a:ext>
            </a:extLst>
          </p:cNvPr>
          <p:cNvSpPr txBox="1"/>
          <p:nvPr/>
        </p:nvSpPr>
        <p:spPr>
          <a:xfrm>
            <a:off x="202499" y="3963311"/>
            <a:ext cx="33441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structural similarity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2CCA9-36EA-0439-F8AB-EC0C096A252F}"/>
              </a:ext>
            </a:extLst>
          </p:cNvPr>
          <p:cNvSpPr txBox="1"/>
          <p:nvPr/>
        </p:nvSpPr>
        <p:spPr>
          <a:xfrm>
            <a:off x="2090627" y="2972710"/>
            <a:ext cx="1210016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RBF kernel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16D42B43-E70D-C4DB-0B70-57541274E431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1068624" y="3157375"/>
            <a:ext cx="1611870" cy="1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ular Callout 2">
                <a:extLst>
                  <a:ext uri="{FF2B5EF4-FFF2-40B4-BE49-F238E27FC236}">
                    <a16:creationId xmlns:a16="http://schemas.microsoft.com/office/drawing/2014/main" id="{1338A34E-E397-5B91-EADD-2972C53134B2}"/>
                  </a:ext>
                </a:extLst>
              </p:cNvPr>
              <p:cNvSpPr/>
              <p:nvPr/>
            </p:nvSpPr>
            <p:spPr>
              <a:xfrm>
                <a:off x="4241671" y="2504644"/>
                <a:ext cx="4988049" cy="1458668"/>
              </a:xfrm>
              <a:prstGeom prst="wedgeRectCallout">
                <a:avLst>
                  <a:gd name="adj1" fmla="val -68854"/>
                  <a:gd name="adj2" fmla="val -8252"/>
                </a:avLst>
              </a:prstGeom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d>
                        <m:dPr>
                          <m:ctrlPr>
                            <a:rPr lang="en-DE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DE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</m:sub>
                          </m:sSub>
                          <m:r>
                            <a:rPr lang="en-US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, </m:t>
                          </m:r>
                          <m:sSub>
                            <m:sSubPr>
                              <m:ctrlPr>
                                <a:rPr lang="en-DE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 = </m:t>
                      </m:r>
                      <m:r>
                        <a:rPr lang="en-US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𝑒𝑥𝑝</m:t>
                      </m:r>
                      <m:d>
                        <m:dPr>
                          <m:ctrlPr>
                            <a:rPr lang="en-DE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DE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∣∣</m:t>
                              </m:r>
                              <m:r>
                                <a:rPr lang="en-US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 </m:t>
                              </m:r>
                              <m:sSub>
                                <m:sSubPr>
                                  <m:ctrlPr>
                                    <a:rPr lang="en-DE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 − </m:t>
                              </m:r>
                              <m:sSub>
                                <m:sSubPr>
                                  <m:ctrlPr>
                                    <a:rPr lang="en-DE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∣</m:t>
                              </m:r>
                              <m:sSup>
                                <m:sSupPr>
                                  <m:ctrlPr>
                                    <a:rPr lang="en-DE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∣</m:t>
                                  </m:r>
                                </m:e>
                                <m:sup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i="1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sSup>
                                <m:sSupPr>
                                  <m:ctrlPr>
                                    <a:rPr lang="en-DE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σ</m:t>
                                  </m:r>
                                </m:e>
                                <m:sup>
                                  <m:r>
                                    <a:rPr lang="en-US" i="1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a:rPr lang="en-US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∀ </m:t>
                      </m:r>
                      <m:sSub>
                        <m:sSubPr>
                          <m:ctrlPr>
                            <a:rPr lang="en-DE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lang="en-US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, </m:t>
                      </m:r>
                      <m:sSub>
                        <m:sSubPr>
                          <m:ctrlPr>
                            <a:rPr lang="en-DE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j</m:t>
                          </m:r>
                        </m:sub>
                      </m:sSub>
                      <m:r>
                        <a:rPr lang="en-US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de-DE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r>
                  <a:rPr lang="en-DE" dirty="0">
                    <a:solidFill>
                      <a:schemeClr val="bg1">
                        <a:lumMod val="50000"/>
                      </a:schemeClr>
                    </a:solidFill>
                    <a:effectLst/>
                  </a:rPr>
                  <a:t>“Similarity function”, commonly used for other protein prediction problems</a:t>
                </a:r>
                <a:endParaRPr lang="en-DE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Rectangular Callout 2">
                <a:extLst>
                  <a:ext uri="{FF2B5EF4-FFF2-40B4-BE49-F238E27FC236}">
                    <a16:creationId xmlns:a16="http://schemas.microsoft.com/office/drawing/2014/main" id="{1338A34E-E397-5B91-EADD-2972C53134B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1671" y="2504644"/>
                <a:ext cx="4988049" cy="1458668"/>
              </a:xfrm>
              <a:prstGeom prst="wedgeRectCallout">
                <a:avLst>
                  <a:gd name="adj1" fmla="val -68854"/>
                  <a:gd name="adj2" fmla="val -8252"/>
                </a:avLst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4C8D705C-BCCB-508C-798A-65804125BE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b="50000"/>
          <a:stretch/>
        </p:blipFill>
        <p:spPr>
          <a:xfrm>
            <a:off x="799058" y="4495181"/>
            <a:ext cx="2150999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898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7622A9-37BF-99D1-8D90-C0B980C83D54}"/>
              </a:ext>
            </a:extLst>
          </p:cNvPr>
          <p:cNvSpPr txBox="1"/>
          <p:nvPr/>
        </p:nvSpPr>
        <p:spPr>
          <a:xfrm>
            <a:off x="6425652" y="2970530"/>
            <a:ext cx="1156374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110720-5A17-61B5-62EA-E6E4758DE150}"/>
              </a:ext>
            </a:extLst>
          </p:cNvPr>
          <p:cNvSpPr txBox="1"/>
          <p:nvPr/>
        </p:nvSpPr>
        <p:spPr>
          <a:xfrm>
            <a:off x="5382680" y="1977564"/>
            <a:ext cx="164230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Distance matrix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4EA5C3-099A-4029-310F-80C5B2309EF5}"/>
              </a:ext>
            </a:extLst>
          </p:cNvPr>
          <p:cNvSpPr txBox="1"/>
          <p:nvPr/>
        </p:nvSpPr>
        <p:spPr>
          <a:xfrm>
            <a:off x="4546906" y="3963310"/>
            <a:ext cx="331385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Hierarchy and task-wise similarity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3260468-3379-C860-5F03-C6909799A8CD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5400000">
            <a:off x="5395628" y="3155103"/>
            <a:ext cx="1616414" cy="1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3E7EADC-1B22-F493-FB93-5A8597DEEACB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3516707" y="2162230"/>
            <a:ext cx="1865973" cy="454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>
            <a:extLst>
              <a:ext uri="{FF2B5EF4-FFF2-40B4-BE49-F238E27FC236}">
                <a16:creationId xmlns:a16="http://schemas.microsoft.com/office/drawing/2014/main" id="{09CD429D-1DD9-26F6-59AE-227471890F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32" t="7711" r="11268" b="5973"/>
          <a:stretch/>
        </p:blipFill>
        <p:spPr bwMode="auto">
          <a:xfrm rot="5400000">
            <a:off x="4990513" y="3909542"/>
            <a:ext cx="2426622" cy="3313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104A6F-7EDF-E9D3-3384-41B0C753D9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" b="38190"/>
          <a:stretch/>
        </p:blipFill>
        <p:spPr>
          <a:xfrm>
            <a:off x="232410" y="2428569"/>
            <a:ext cx="3284292" cy="4351203"/>
          </a:xfrm>
          <a:prstGeom prst="rect">
            <a:avLst/>
          </a:prstGeom>
        </p:spPr>
      </p:pic>
      <p:sp>
        <p:nvSpPr>
          <p:cNvPr id="27" name="Rectangular Callout 26">
            <a:extLst>
              <a:ext uri="{FF2B5EF4-FFF2-40B4-BE49-F238E27FC236}">
                <a16:creationId xmlns:a16="http://schemas.microsoft.com/office/drawing/2014/main" id="{D79E5984-5092-6766-A774-E51AC2EEE5B8}"/>
              </a:ext>
            </a:extLst>
          </p:cNvPr>
          <p:cNvSpPr/>
          <p:nvPr/>
        </p:nvSpPr>
        <p:spPr>
          <a:xfrm>
            <a:off x="8288637" y="2970530"/>
            <a:ext cx="3670939" cy="1362112"/>
          </a:xfrm>
          <a:prstGeom prst="wedgeRectCallout">
            <a:avLst>
              <a:gd name="adj1" fmla="val -69455"/>
              <a:gd name="adj2" fmla="val -35053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Standard multiple-sequence alignment (MUSCLE)</a:t>
            </a:r>
          </a:p>
          <a:p>
            <a:pPr>
              <a:spcBef>
                <a:spcPts val="600"/>
              </a:spcBef>
            </a:pPr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Potential refinement of task-wise similarity with RMTL</a:t>
            </a:r>
          </a:p>
        </p:txBody>
      </p:sp>
    </p:spTree>
    <p:extLst>
      <p:ext uri="{BB962C8B-B14F-4D97-AF65-F5344CB8AC3E}">
        <p14:creationId xmlns:p14="http://schemas.microsoft.com/office/powerpoint/2010/main" val="60242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3C4F4-8276-89B4-80EF-6B1BE8F0B3A7}"/>
              </a:ext>
            </a:extLst>
          </p:cNvPr>
          <p:cNvSpPr txBox="1"/>
          <p:nvPr/>
        </p:nvSpPr>
        <p:spPr>
          <a:xfrm>
            <a:off x="9025113" y="1977750"/>
            <a:ext cx="25188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Variant-level phenotypes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887195-2D60-CCD2-E1E6-FA8054795816}"/>
              </a:ext>
            </a:extLst>
          </p:cNvPr>
          <p:cNvSpPr txBox="1"/>
          <p:nvPr/>
        </p:nvSpPr>
        <p:spPr>
          <a:xfrm>
            <a:off x="8535279" y="3963311"/>
            <a:ext cx="349890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phenotypic similarity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C1CEAD-0365-CDA3-C4EA-55ED96D389B5}"/>
              </a:ext>
            </a:extLst>
          </p:cNvPr>
          <p:cNvSpPr txBox="1"/>
          <p:nvPr/>
        </p:nvSpPr>
        <p:spPr>
          <a:xfrm>
            <a:off x="8774380" y="2972525"/>
            <a:ext cx="1271048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HPO kernel</a:t>
            </a:r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95BEECC-38AD-6F96-71B0-00F8120C5586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747792" y="-558987"/>
            <a:ext cx="992780" cy="4080693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3CF986A9-32C9-88C4-0049-98F924E8047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16200000" flipH="1">
            <a:off x="9476517" y="3155094"/>
            <a:ext cx="1616229" cy="20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6" name="Picture 2" descr="Training materials">
            <a:extLst>
              <a:ext uri="{FF2B5EF4-FFF2-40B4-BE49-F238E27FC236}">
                <a16:creationId xmlns:a16="http://schemas.microsoft.com/office/drawing/2014/main" id="{F0BD3F44-A3F9-1FA5-FA3B-B8188AE05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8834" y="3063311"/>
            <a:ext cx="3150001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itHub - obophenotype/human-phenotype-ontology: Ontology for the  description of human clinical features">
            <a:extLst>
              <a:ext uri="{FF2B5EF4-FFF2-40B4-BE49-F238E27FC236}">
                <a16:creationId xmlns:a16="http://schemas.microsoft.com/office/drawing/2014/main" id="{58C712D9-BB96-E175-CD0B-689FEABD64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5582" y="4147977"/>
            <a:ext cx="3356504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ular Callout 11">
            <a:extLst>
              <a:ext uri="{FF2B5EF4-FFF2-40B4-BE49-F238E27FC236}">
                <a16:creationId xmlns:a16="http://schemas.microsoft.com/office/drawing/2014/main" id="{7979571B-EDBC-50CA-CC29-C7F3FA8BC2A4}"/>
              </a:ext>
            </a:extLst>
          </p:cNvPr>
          <p:cNvSpPr/>
          <p:nvPr/>
        </p:nvSpPr>
        <p:spPr>
          <a:xfrm>
            <a:off x="4368842" y="1977750"/>
            <a:ext cx="3669985" cy="994775"/>
          </a:xfrm>
          <a:prstGeom prst="wedgeRectCallout">
            <a:avLst>
              <a:gd name="adj1" fmla="val 75260"/>
              <a:gd name="adj2" fmla="val -36892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Human phenotype ontology (HPO) mapping from OMIM terms or raw clinical data</a:t>
            </a:r>
          </a:p>
        </p:txBody>
      </p:sp>
    </p:spTree>
    <p:extLst>
      <p:ext uri="{BB962C8B-B14F-4D97-AF65-F5344CB8AC3E}">
        <p14:creationId xmlns:p14="http://schemas.microsoft.com/office/powerpoint/2010/main" val="3638281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3C4F4-8276-89B4-80EF-6B1BE8F0B3A7}"/>
              </a:ext>
            </a:extLst>
          </p:cNvPr>
          <p:cNvSpPr txBox="1"/>
          <p:nvPr/>
        </p:nvSpPr>
        <p:spPr>
          <a:xfrm>
            <a:off x="9025113" y="1977750"/>
            <a:ext cx="25188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Variant-level phenotypes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887195-2D60-CCD2-E1E6-FA8054795816}"/>
              </a:ext>
            </a:extLst>
          </p:cNvPr>
          <p:cNvSpPr txBox="1"/>
          <p:nvPr/>
        </p:nvSpPr>
        <p:spPr>
          <a:xfrm>
            <a:off x="8535279" y="3963311"/>
            <a:ext cx="349890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phenotypic similarity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C1CEAD-0365-CDA3-C4EA-55ED96D389B5}"/>
              </a:ext>
            </a:extLst>
          </p:cNvPr>
          <p:cNvSpPr txBox="1"/>
          <p:nvPr/>
        </p:nvSpPr>
        <p:spPr>
          <a:xfrm>
            <a:off x="8774380" y="2972525"/>
            <a:ext cx="1271048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HPO kernel</a:t>
            </a:r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95BEECC-38AD-6F96-71B0-00F8120C5586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747792" y="-558987"/>
            <a:ext cx="992780" cy="4080693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3CF986A9-32C9-88C4-0049-98F924E8047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16200000" flipH="1">
            <a:off x="9476517" y="3155094"/>
            <a:ext cx="1616229" cy="20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ular Callout 11">
            <a:extLst>
              <a:ext uri="{FF2B5EF4-FFF2-40B4-BE49-F238E27FC236}">
                <a16:creationId xmlns:a16="http://schemas.microsoft.com/office/drawing/2014/main" id="{7979571B-EDBC-50CA-CC29-C7F3FA8BC2A4}"/>
              </a:ext>
            </a:extLst>
          </p:cNvPr>
          <p:cNvSpPr/>
          <p:nvPr/>
        </p:nvSpPr>
        <p:spPr>
          <a:xfrm>
            <a:off x="4261007" y="2972525"/>
            <a:ext cx="3669985" cy="994775"/>
          </a:xfrm>
          <a:prstGeom prst="wedgeRectCallout">
            <a:avLst>
              <a:gd name="adj1" fmla="val 71847"/>
              <a:gd name="adj2" fmla="val -35633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DE" dirty="0">
                <a:solidFill>
                  <a:schemeClr val="bg1">
                    <a:lumMod val="50000"/>
                  </a:schemeClr>
                </a:solidFill>
              </a:rPr>
              <a:t>Novel implementation of ‘kernelized’ phenotypic semantic similarity analysis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9E16D7-AF19-895E-434E-C62DF29868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891" t="50000" r="-1891"/>
          <a:stretch/>
        </p:blipFill>
        <p:spPr>
          <a:xfrm>
            <a:off x="9209028" y="4499540"/>
            <a:ext cx="2150999" cy="216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6AAA424-6E18-A8C3-241A-937550F65B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1007" y="4153826"/>
            <a:ext cx="3669985" cy="25057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3C10BC3-DD86-FE05-0B78-C5CA474F06F1}"/>
              </a:ext>
            </a:extLst>
          </p:cNvPr>
          <p:cNvSpPr txBox="1"/>
          <p:nvPr/>
        </p:nvSpPr>
        <p:spPr>
          <a:xfrm>
            <a:off x="157814" y="1071221"/>
            <a:ext cx="3940625" cy="4619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DE" dirty="0"/>
              <a:t>Propagate terms along ontology.</a:t>
            </a: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DE" dirty="0"/>
              <a:t>Optional permutation testing for sparse and noisy phenotypes.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DE" dirty="0"/>
              <a:t>For each method (Jaccard, Lin, Resnik) obtain pairwise semantic similarity values.</a:t>
            </a:r>
          </a:p>
          <a:p>
            <a:pPr marL="857250" lvl="1" indent="-400050">
              <a:lnSpc>
                <a:spcPct val="150000"/>
              </a:lnSpc>
              <a:buFont typeface="+mj-lt"/>
              <a:buAutoNum type="romanLcPeriod"/>
            </a:pPr>
            <a:r>
              <a:rPr lang="en-DE" dirty="0"/>
              <a:t>Jaccard results in a psd matrix.</a:t>
            </a:r>
          </a:p>
          <a:p>
            <a:pPr marL="857250" lvl="1" indent="-400050">
              <a:lnSpc>
                <a:spcPct val="150000"/>
              </a:lnSpc>
              <a:buFont typeface="+mj-lt"/>
              <a:buAutoNum type="romanLcPeriod"/>
            </a:pPr>
            <a:r>
              <a:rPr lang="en-DE" dirty="0"/>
              <a:t>For Lin and Resnik, approx. nearest psd matrix.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de-DE" dirty="0"/>
              <a:t>Include </a:t>
            </a:r>
            <a:r>
              <a:rPr lang="de-DE" dirty="0" err="1"/>
              <a:t>choice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semantic</a:t>
            </a:r>
            <a:r>
              <a:rPr lang="de-DE" dirty="0"/>
              <a:t> </a:t>
            </a:r>
            <a:r>
              <a:rPr lang="de-DE" dirty="0" err="1"/>
              <a:t>similarity</a:t>
            </a:r>
            <a:r>
              <a:rPr lang="de-DE" dirty="0"/>
              <a:t> </a:t>
            </a:r>
            <a:r>
              <a:rPr lang="de-DE" dirty="0" err="1"/>
              <a:t>method</a:t>
            </a:r>
            <a:r>
              <a:rPr lang="de-DE" dirty="0"/>
              <a:t> in </a:t>
            </a:r>
            <a:r>
              <a:rPr lang="de-DE" dirty="0" err="1"/>
              <a:t>cross</a:t>
            </a:r>
            <a:r>
              <a:rPr lang="de-DE" dirty="0"/>
              <a:t>-validation.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704310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3C4F4-8276-89B4-80EF-6B1BE8F0B3A7}"/>
              </a:ext>
            </a:extLst>
          </p:cNvPr>
          <p:cNvSpPr txBox="1"/>
          <p:nvPr/>
        </p:nvSpPr>
        <p:spPr>
          <a:xfrm>
            <a:off x="9025113" y="1977750"/>
            <a:ext cx="25188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Variant-level phenotypes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E9BEF6-60AA-B3BA-B3E8-16792FE63360}"/>
              </a:ext>
            </a:extLst>
          </p:cNvPr>
          <p:cNvSpPr txBox="1"/>
          <p:nvPr/>
        </p:nvSpPr>
        <p:spPr>
          <a:xfrm>
            <a:off x="202499" y="3963311"/>
            <a:ext cx="33441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structural similarity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887195-2D60-CCD2-E1E6-FA8054795816}"/>
              </a:ext>
            </a:extLst>
          </p:cNvPr>
          <p:cNvSpPr txBox="1"/>
          <p:nvPr/>
        </p:nvSpPr>
        <p:spPr>
          <a:xfrm>
            <a:off x="8535279" y="3963311"/>
            <a:ext cx="349890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phenotypic similarity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2CCA9-36EA-0439-F8AB-EC0C096A252F}"/>
              </a:ext>
            </a:extLst>
          </p:cNvPr>
          <p:cNvSpPr txBox="1"/>
          <p:nvPr/>
        </p:nvSpPr>
        <p:spPr>
          <a:xfrm>
            <a:off x="2090627" y="2972710"/>
            <a:ext cx="1210016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RBF kernel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C1CEAD-0365-CDA3-C4EA-55ED96D389B5}"/>
              </a:ext>
            </a:extLst>
          </p:cNvPr>
          <p:cNvSpPr txBox="1"/>
          <p:nvPr/>
        </p:nvSpPr>
        <p:spPr>
          <a:xfrm>
            <a:off x="10504931" y="2972525"/>
            <a:ext cx="1271048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HPO kernel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7622A9-37BF-99D1-8D90-C0B980C83D54}"/>
              </a:ext>
            </a:extLst>
          </p:cNvPr>
          <p:cNvSpPr txBox="1"/>
          <p:nvPr/>
        </p:nvSpPr>
        <p:spPr>
          <a:xfrm>
            <a:off x="6425652" y="2970530"/>
            <a:ext cx="1156374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110720-5A17-61B5-62EA-E6E4758DE150}"/>
              </a:ext>
            </a:extLst>
          </p:cNvPr>
          <p:cNvSpPr txBox="1"/>
          <p:nvPr/>
        </p:nvSpPr>
        <p:spPr>
          <a:xfrm>
            <a:off x="5382680" y="1977564"/>
            <a:ext cx="164230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Distance matrix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4EA5C3-099A-4029-310F-80C5B2309EF5}"/>
              </a:ext>
            </a:extLst>
          </p:cNvPr>
          <p:cNvSpPr txBox="1"/>
          <p:nvPr/>
        </p:nvSpPr>
        <p:spPr>
          <a:xfrm>
            <a:off x="4546906" y="3963310"/>
            <a:ext cx="331385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Hierarchy and task-wise similarity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16D42B43-E70D-C4DB-0B70-57541274E431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1068624" y="3157375"/>
            <a:ext cx="1611870" cy="1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95BEECC-38AD-6F96-71B0-00F8120C5586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747792" y="-558987"/>
            <a:ext cx="992780" cy="4080693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3CF986A9-32C9-88C4-0049-98F924E8047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16200000" flipH="1">
            <a:off x="9476517" y="3155094"/>
            <a:ext cx="1616229" cy="20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3260468-3379-C860-5F03-C6909799A8CD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5400000">
            <a:off x="5395628" y="3155103"/>
            <a:ext cx="1616414" cy="1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3E7EADC-1B22-F493-FB93-5A8597DEEACB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3516707" y="2162230"/>
            <a:ext cx="1865973" cy="454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A85D6D6B-8CDF-C39E-5A28-C07C26A62236}"/>
              </a:ext>
            </a:extLst>
          </p:cNvPr>
          <p:cNvCxnSpPr>
            <a:cxnSpLocks/>
            <a:stCxn id="7" idx="2"/>
            <a:endCxn id="66" idx="1"/>
          </p:cNvCxnSpPr>
          <p:nvPr/>
        </p:nvCxnSpPr>
        <p:spPr>
          <a:xfrm rot="16200000" flipH="1">
            <a:off x="2654259" y="3552944"/>
            <a:ext cx="736626" cy="2296024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497E012C-2E01-289A-4729-6A538EF8069A}"/>
              </a:ext>
            </a:extLst>
          </p:cNvPr>
          <p:cNvCxnSpPr>
            <a:cxnSpLocks/>
            <a:stCxn id="8" idx="2"/>
            <a:endCxn id="66" idx="3"/>
          </p:cNvCxnSpPr>
          <p:nvPr/>
        </p:nvCxnSpPr>
        <p:spPr>
          <a:xfrm rot="5400000">
            <a:off x="8892595" y="3677131"/>
            <a:ext cx="736626" cy="2047651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C7E98A4-AE6A-AA64-F13F-0CA46003392E}"/>
              </a:ext>
            </a:extLst>
          </p:cNvPr>
          <p:cNvSpPr txBox="1"/>
          <p:nvPr/>
        </p:nvSpPr>
        <p:spPr>
          <a:xfrm>
            <a:off x="4170584" y="4746103"/>
            <a:ext cx="406649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Multi-task multi-kernel learning (MTMKL)</a:t>
            </a:r>
          </a:p>
          <a:p>
            <a:pPr algn="ctr"/>
            <a:r>
              <a:rPr lang="en-DE" dirty="0"/>
              <a:t>C-SVM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CF9EBA3-9C5D-6C1F-B748-7F1D8E4C70D1}"/>
              </a:ext>
            </a:extLst>
          </p:cNvPr>
          <p:cNvCxnSpPr>
            <a:cxnSpLocks/>
            <a:stCxn id="13" idx="2"/>
            <a:endCxn id="66" idx="0"/>
          </p:cNvCxnSpPr>
          <p:nvPr/>
        </p:nvCxnSpPr>
        <p:spPr>
          <a:xfrm flipH="1">
            <a:off x="6203833" y="4332642"/>
            <a:ext cx="1" cy="4134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1700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con&#10;&#10;Description automatically generated with low confidence">
            <a:extLst>
              <a:ext uri="{FF2B5EF4-FFF2-40B4-BE49-F238E27FC236}">
                <a16:creationId xmlns:a16="http://schemas.microsoft.com/office/drawing/2014/main" id="{01D66BD5-B424-0B8A-1020-572FD487A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1036"/>
            <a:ext cx="12192000" cy="171347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4A02D52-805A-774E-8B8B-2F652FD5B7CB}"/>
              </a:ext>
            </a:extLst>
          </p:cNvPr>
          <p:cNvSpPr txBox="1"/>
          <p:nvPr/>
        </p:nvSpPr>
        <p:spPr>
          <a:xfrm>
            <a:off x="342920" y="333126"/>
            <a:ext cx="702710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3000" dirty="0"/>
              <a:t>Hierarchical decomposition multi-task multiple kernel learning (MTMKL)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3DABBE9-17B8-B163-77ED-7043EB6F845B}"/>
                  </a:ext>
                </a:extLst>
              </p:cNvPr>
              <p:cNvSpPr txBox="1"/>
              <p:nvPr/>
            </p:nvSpPr>
            <p:spPr>
              <a:xfrm>
                <a:off x="989556" y="3429000"/>
                <a:ext cx="6926894" cy="29690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DE" dirty="0"/>
                  <a:t>For each task, compute </a:t>
                </a:r>
                <a14:m>
                  <m:oMath xmlns:m="http://schemas.openxmlformats.org/officeDocument/2006/math">
                    <m:r>
                      <a:rPr lang="en-DE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𝑙𝑒𝑎𝑣𝑒𝑠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DE" dirty="0"/>
                  <a:t>from the instance-level structural und phenotypic similarity kernel matrices with standard MKL methods.</a:t>
                </a:r>
                <a:endParaRPr lang="en-DE" baseline="-25000" dirty="0"/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DE" dirty="0"/>
                  <a:t>Define task sets </a:t>
                </a:r>
                <a14:m>
                  <m:oMath xmlns:m="http://schemas.openxmlformats.org/officeDocument/2006/math">
                    <m:r>
                      <a:rPr lang="en-DE" i="1" dirty="0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DE" i="1" dirty="0" smtClean="0">
                        <a:latin typeface="Cambria Math" panose="02040503050406030204" pitchFamily="18" charset="0"/>
                      </a:rPr>
                      <m:t> = {</m:t>
                    </m:r>
                    <m:r>
                      <a:rPr lang="en-DE" i="1" dirty="0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DE" i="1" dirty="0" smtClean="0">
                        <a:latin typeface="Cambria Math" panose="02040503050406030204" pitchFamily="18" charset="0"/>
                      </a:rPr>
                      <m:t>,…,</m:t>
                    </m:r>
                    <m:r>
                      <a:rPr lang="en-DE" i="1" dirty="0" smtClean="0">
                        <a:latin typeface="Cambria Math" panose="02040503050406030204" pitchFamily="18" charset="0"/>
                      </a:rPr>
                      <m:t>𝑆𝑝</m:t>
                    </m:r>
                    <m:r>
                      <a:rPr lang="en-DE" i="1" dirty="0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DE" dirty="0"/>
                  <a:t>, where the space of task sets is restricted by the hierarchy </a:t>
                </a:r>
                <a14:m>
                  <m:oMath xmlns:m="http://schemas.openxmlformats.org/officeDocument/2006/math">
                    <m:r>
                      <a:rPr lang="en-DE" i="1" dirty="0" smtClean="0">
                        <a:latin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DE" dirty="0"/>
                  <a:t> to the set of leaves below the node </a:t>
                </a:r>
                <a:r>
                  <a:rPr lang="en-DE" i="1" dirty="0"/>
                  <a:t>n.</a:t>
                </a:r>
                <a:endParaRPr lang="en-DE" dirty="0"/>
              </a:p>
              <a:p>
                <a:pPr marL="342900" indent="-342900">
                  <a:lnSpc>
                    <a:spcPct val="150000"/>
                  </a:lnSpc>
                  <a:buAutoNum type="arabicPeriod"/>
                </a:pPr>
                <a:r>
                  <a:rPr lang="en-DE" dirty="0"/>
                  <a:t>Compute </a:t>
                </a:r>
                <a14:m>
                  <m:oMath xmlns:m="http://schemas.openxmlformats.org/officeDocument/2006/math">
                    <m:r>
                      <a:rPr lang="en-DE" i="1" dirty="0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DE" i="1" baseline="-25000" dirty="0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DE" dirty="0"/>
                  <a:t> with standard MKL methods.</a:t>
                </a:r>
              </a:p>
              <a:p>
                <a:pPr marL="342900" indent="-342900">
                  <a:lnSpc>
                    <a:spcPct val="150000"/>
                  </a:lnSpc>
                  <a:buFontTx/>
                  <a:buAutoNum type="arabicPeriod"/>
                </a:pPr>
                <a:r>
                  <a:rPr lang="en-DE" dirty="0"/>
                  <a:t>Train on the global kernel matrix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</m:acc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DE" dirty="0"/>
                  <a:t>.</a:t>
                </a:r>
              </a:p>
              <a:p>
                <a:pPr marL="342900" indent="-342900">
                  <a:lnSpc>
                    <a:spcPct val="150000"/>
                  </a:lnSpc>
                  <a:buFontTx/>
                  <a:buAutoNum type="arabicPeriod"/>
                </a:pPr>
                <a:r>
                  <a:rPr lang="en-DE" dirty="0"/>
                  <a:t>Apply </a:t>
                </a:r>
                <a14:m>
                  <m:oMath xmlns:m="http://schemas.openxmlformats.org/officeDocument/2006/math">
                    <m:r>
                      <a:rPr lang="en-DE" i="1" dirty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DE" i="1" baseline="-25000" dirty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DE" dirty="0"/>
                  <a:t> to test set and predict.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3DABBE9-17B8-B163-77ED-7043EB6F84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9556" y="3429000"/>
                <a:ext cx="6926894" cy="2969018"/>
              </a:xfrm>
              <a:prstGeom prst="rect">
                <a:avLst/>
              </a:prstGeom>
              <a:blipFill>
                <a:blip r:embed="rId3"/>
                <a:stretch>
                  <a:fillRect l="-731" r="-731" b="-2128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2" name="Picture 21" descr="A picture containing text&#10;&#10;Description automatically generated">
            <a:extLst>
              <a:ext uri="{FF2B5EF4-FFF2-40B4-BE49-F238E27FC236}">
                <a16:creationId xmlns:a16="http://schemas.microsoft.com/office/drawing/2014/main" id="{BA989523-6621-5B23-B634-0381F867A5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6450" y="4437259"/>
            <a:ext cx="3473450" cy="95250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C12B261-4E2A-9DDB-BF1D-D307C32A6DEC}"/>
              </a:ext>
            </a:extLst>
          </p:cNvPr>
          <p:cNvSpPr txBox="1"/>
          <p:nvPr/>
        </p:nvSpPr>
        <p:spPr>
          <a:xfrm>
            <a:off x="6096000" y="6285100"/>
            <a:ext cx="609797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Widmer, C., </a:t>
            </a:r>
            <a:r>
              <a:rPr lang="en-GB" sz="1600" b="0" i="1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et al.</a:t>
            </a:r>
            <a:r>
              <a:rPr lang="en-GB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Inferring latent task structure for Multitask Learning by Multiple Kernel Learning. </a:t>
            </a:r>
            <a:r>
              <a:rPr lang="en-GB" sz="1600" b="0" i="1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BMC Bioinformatics</a:t>
            </a:r>
            <a:r>
              <a:rPr lang="en-GB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en-GB" sz="1600" b="1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11, </a:t>
            </a:r>
            <a:r>
              <a:rPr lang="en-GB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S5 (2010). </a:t>
            </a:r>
            <a:endParaRPr lang="en-DE" sz="16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96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6805935-4FA1-114A-0793-BF0D8DAC20D1}"/>
              </a:ext>
            </a:extLst>
          </p:cNvPr>
          <p:cNvSpPr txBox="1"/>
          <p:nvPr/>
        </p:nvSpPr>
        <p:spPr>
          <a:xfrm>
            <a:off x="4119034" y="615638"/>
            <a:ext cx="416960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Variants of known functional consequence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A8F86C-B414-DFD7-5CB3-47DD63035DDC}"/>
              </a:ext>
            </a:extLst>
          </p:cNvPr>
          <p:cNvSpPr txBox="1"/>
          <p:nvPr/>
        </p:nvSpPr>
        <p:spPr>
          <a:xfrm>
            <a:off x="232410" y="1982109"/>
            <a:ext cx="328429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Sequence and structural features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B3C4F4-8276-89B4-80EF-6B1BE8F0B3A7}"/>
              </a:ext>
            </a:extLst>
          </p:cNvPr>
          <p:cNvSpPr txBox="1"/>
          <p:nvPr/>
        </p:nvSpPr>
        <p:spPr>
          <a:xfrm>
            <a:off x="9025113" y="1977750"/>
            <a:ext cx="251883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Variant-level phenotypes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E9BEF6-60AA-B3BA-B3E8-16792FE63360}"/>
              </a:ext>
            </a:extLst>
          </p:cNvPr>
          <p:cNvSpPr txBox="1"/>
          <p:nvPr/>
        </p:nvSpPr>
        <p:spPr>
          <a:xfrm>
            <a:off x="202499" y="3963311"/>
            <a:ext cx="334412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structural similarity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887195-2D60-CCD2-E1E6-FA8054795816}"/>
              </a:ext>
            </a:extLst>
          </p:cNvPr>
          <p:cNvSpPr txBox="1"/>
          <p:nvPr/>
        </p:nvSpPr>
        <p:spPr>
          <a:xfrm>
            <a:off x="8535279" y="3963311"/>
            <a:ext cx="349890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Instance-level phenotypic similarity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2CCA9-36EA-0439-F8AB-EC0C096A252F}"/>
              </a:ext>
            </a:extLst>
          </p:cNvPr>
          <p:cNvSpPr txBox="1"/>
          <p:nvPr/>
        </p:nvSpPr>
        <p:spPr>
          <a:xfrm>
            <a:off x="2090627" y="2972710"/>
            <a:ext cx="1210016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RBF kernel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C1CEAD-0365-CDA3-C4EA-55ED96D389B5}"/>
              </a:ext>
            </a:extLst>
          </p:cNvPr>
          <p:cNvSpPr txBox="1"/>
          <p:nvPr/>
        </p:nvSpPr>
        <p:spPr>
          <a:xfrm>
            <a:off x="10504931" y="2972525"/>
            <a:ext cx="1271048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HPO kernel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7622A9-37BF-99D1-8D90-C0B980C83D54}"/>
              </a:ext>
            </a:extLst>
          </p:cNvPr>
          <p:cNvSpPr txBox="1"/>
          <p:nvPr/>
        </p:nvSpPr>
        <p:spPr>
          <a:xfrm>
            <a:off x="6425652" y="2970530"/>
            <a:ext cx="1156374" cy="40862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Clustering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110720-5A17-61B5-62EA-E6E4758DE150}"/>
              </a:ext>
            </a:extLst>
          </p:cNvPr>
          <p:cNvSpPr txBox="1"/>
          <p:nvPr/>
        </p:nvSpPr>
        <p:spPr>
          <a:xfrm>
            <a:off x="5382680" y="1977564"/>
            <a:ext cx="1642309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Distance matrix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4EA5C3-099A-4029-310F-80C5B2309EF5}"/>
              </a:ext>
            </a:extLst>
          </p:cNvPr>
          <p:cNvSpPr txBox="1"/>
          <p:nvPr/>
        </p:nvSpPr>
        <p:spPr>
          <a:xfrm>
            <a:off x="4546906" y="3963310"/>
            <a:ext cx="331385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Hierarchy and task-wise similarity</a:t>
            </a:r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16D42B43-E70D-C4DB-0B70-57541274E431}"/>
              </a:ext>
            </a:extLst>
          </p:cNvPr>
          <p:cNvCxnSpPr>
            <a:stCxn id="5" idx="2"/>
            <a:endCxn id="7" idx="0"/>
          </p:cNvCxnSpPr>
          <p:nvPr/>
        </p:nvCxnSpPr>
        <p:spPr>
          <a:xfrm rot="16200000" flipH="1">
            <a:off x="1068624" y="3157375"/>
            <a:ext cx="1611870" cy="1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DA3CB113-E780-547B-2ADC-635AEA7AB8A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540629" y="-681099"/>
            <a:ext cx="997139" cy="4329277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95BEECC-38AD-6F96-71B0-00F8120C5586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16200000" flipH="1">
            <a:off x="7747792" y="-558987"/>
            <a:ext cx="992780" cy="4080693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3CF986A9-32C9-88C4-0049-98F924E80478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16200000" flipH="1">
            <a:off x="9476517" y="3155094"/>
            <a:ext cx="1616229" cy="204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13260468-3379-C860-5F03-C6909799A8CD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5400000">
            <a:off x="5395628" y="3155103"/>
            <a:ext cx="1616414" cy="1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3E7EADC-1B22-F493-FB93-5A8597DEEACB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3516707" y="2162230"/>
            <a:ext cx="1865973" cy="454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A85D6D6B-8CDF-C39E-5A28-C07C26A62236}"/>
              </a:ext>
            </a:extLst>
          </p:cNvPr>
          <p:cNvCxnSpPr>
            <a:cxnSpLocks/>
            <a:stCxn id="7" idx="2"/>
            <a:endCxn id="66" idx="1"/>
          </p:cNvCxnSpPr>
          <p:nvPr/>
        </p:nvCxnSpPr>
        <p:spPr>
          <a:xfrm rot="16200000" flipH="1">
            <a:off x="2654259" y="3552944"/>
            <a:ext cx="736626" cy="2296024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id="{497E012C-2E01-289A-4729-6A538EF8069A}"/>
              </a:ext>
            </a:extLst>
          </p:cNvPr>
          <p:cNvCxnSpPr>
            <a:cxnSpLocks/>
            <a:stCxn id="8" idx="2"/>
            <a:endCxn id="66" idx="3"/>
          </p:cNvCxnSpPr>
          <p:nvPr/>
        </p:nvCxnSpPr>
        <p:spPr>
          <a:xfrm rot="5400000">
            <a:off x="8892595" y="3677131"/>
            <a:ext cx="736626" cy="2047651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5C7E98A4-AE6A-AA64-F13F-0CA46003392E}"/>
              </a:ext>
            </a:extLst>
          </p:cNvPr>
          <p:cNvSpPr txBox="1"/>
          <p:nvPr/>
        </p:nvSpPr>
        <p:spPr>
          <a:xfrm>
            <a:off x="4170584" y="4746103"/>
            <a:ext cx="4066498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Multi-task multi-kernel learning (MTMKL)</a:t>
            </a:r>
          </a:p>
          <a:p>
            <a:pPr algn="ctr"/>
            <a:r>
              <a:rPr lang="en-DE" dirty="0"/>
              <a:t>C-SVM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1CF9EBA3-9C5D-6C1F-B748-7F1D8E4C70D1}"/>
              </a:ext>
            </a:extLst>
          </p:cNvPr>
          <p:cNvCxnSpPr>
            <a:cxnSpLocks/>
            <a:stCxn id="13" idx="2"/>
            <a:endCxn id="66" idx="0"/>
          </p:cNvCxnSpPr>
          <p:nvPr/>
        </p:nvCxnSpPr>
        <p:spPr>
          <a:xfrm flipH="1">
            <a:off x="6203833" y="4332642"/>
            <a:ext cx="1" cy="4134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F6595A5-6B9E-2180-9123-D4A7742AFCE6}"/>
              </a:ext>
            </a:extLst>
          </p:cNvPr>
          <p:cNvCxnSpPr>
            <a:cxnSpLocks/>
            <a:stCxn id="66" idx="2"/>
            <a:endCxn id="87" idx="0"/>
          </p:cNvCxnSpPr>
          <p:nvPr/>
        </p:nvCxnSpPr>
        <p:spPr>
          <a:xfrm>
            <a:off x="6203833" y="5392434"/>
            <a:ext cx="0" cy="41346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37E1F39A-E699-C737-69B8-142B45A51E46}"/>
              </a:ext>
            </a:extLst>
          </p:cNvPr>
          <p:cNvSpPr txBox="1"/>
          <p:nvPr/>
        </p:nvSpPr>
        <p:spPr>
          <a:xfrm>
            <a:off x="5156591" y="5805894"/>
            <a:ext cx="209448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DE" dirty="0"/>
              <a:t>Prediction: GOF/LOF</a:t>
            </a:r>
          </a:p>
        </p:txBody>
      </p:sp>
    </p:spTree>
    <p:extLst>
      <p:ext uri="{BB962C8B-B14F-4D97-AF65-F5344CB8AC3E}">
        <p14:creationId xmlns:p14="http://schemas.microsoft.com/office/powerpoint/2010/main" val="298870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</TotalTime>
  <Words>506</Words>
  <Application>Microsoft Macintosh PowerPoint</Application>
  <PresentationFormat>Widescreen</PresentationFormat>
  <Paragraphs>98</Paragraphs>
  <Slides>20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Cambria Math</vt:lpstr>
      <vt:lpstr>Wingdings</vt:lpstr>
      <vt:lpstr>Office Theme</vt:lpstr>
      <vt:lpstr>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Bosselmann</dc:creator>
  <cp:lastModifiedBy>Christian Bosselmann</cp:lastModifiedBy>
  <cp:revision>12</cp:revision>
  <dcterms:created xsi:type="dcterms:W3CDTF">2022-05-11T08:45:16Z</dcterms:created>
  <dcterms:modified xsi:type="dcterms:W3CDTF">2022-06-03T10:19:50Z</dcterms:modified>
</cp:coreProperties>
</file>

<file path=docProps/thumbnail.jpeg>
</file>